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80" r:id="rId2"/>
    <p:sldId id="2146849254" r:id="rId3"/>
    <p:sldId id="2146849255" r:id="rId4"/>
    <p:sldId id="2146849256" r:id="rId5"/>
    <p:sldId id="2146849253" r:id="rId6"/>
  </p:sldIdLst>
  <p:sldSz cx="9144000" cy="6858000" type="screen4x3"/>
  <p:notesSz cx="6794500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0EF7"/>
    <a:srgbClr val="4687F7"/>
    <a:srgbClr val="51ABBC"/>
    <a:srgbClr val="ECECFF"/>
    <a:srgbClr val="DC097F"/>
    <a:srgbClr val="41ABBC"/>
    <a:srgbClr val="ECFFFF"/>
    <a:srgbClr val="ECD8FF"/>
    <a:srgbClr val="D9D9C5"/>
    <a:srgbClr val="D9D9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41" autoAdjust="0"/>
    <p:restoredTop sz="95928" autoAdjust="0"/>
  </p:normalViewPr>
  <p:slideViewPr>
    <p:cSldViewPr snapToGrid="0">
      <p:cViewPr varScale="1">
        <p:scale>
          <a:sx n="110" d="100"/>
          <a:sy n="110" d="100"/>
        </p:scale>
        <p:origin x="213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25" d="100"/>
        <a:sy n="125" d="100"/>
      </p:scale>
      <p:origin x="0" y="-4932"/>
    </p:cViewPr>
  </p:sorterViewPr>
  <p:notesViewPr>
    <p:cSldViewPr snapToGrid="0">
      <p:cViewPr varScale="1">
        <p:scale>
          <a:sx n="91" d="100"/>
          <a:sy n="91" d="100"/>
        </p:scale>
        <p:origin x="26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>
            <a:extLst>
              <a:ext uri="{FF2B5EF4-FFF2-40B4-BE49-F238E27FC236}">
                <a16:creationId xmlns:a16="http://schemas.microsoft.com/office/drawing/2014/main" id="{1E831756-579B-7543-BE9E-80929EB2014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A8D99B5-AB0A-1945-9D5D-38655A36EB4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50E4C-A86C-2946-953A-2A2D789B3AF4}" type="datetimeFigureOut">
              <a:rPr lang="fr-FR" smtClean="0"/>
              <a:t>24/04/2024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440B0C1-3964-EA47-ADCD-DFB931FF48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7F9DC6D-94BD-CF49-8C8C-C8C20A95B0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6D2152-6B25-B647-B84E-A701B476E4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59909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917" cy="495849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017" y="0"/>
            <a:ext cx="2943917" cy="495849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r">
              <a:defRPr sz="1200"/>
            </a:lvl1pPr>
          </a:lstStyle>
          <a:p>
            <a:fld id="{38730F74-B73F-4EB2-BC2E-4520A451E03E}" type="datetimeFigureOut">
              <a:rPr lang="fr-FR" smtClean="0"/>
              <a:t>24/04/2024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36663"/>
            <a:ext cx="4457700" cy="3344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51" tIns="45075" rIns="90151" bIns="45075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607" y="4767057"/>
            <a:ext cx="5435287" cy="3900890"/>
          </a:xfrm>
          <a:prstGeom prst="rect">
            <a:avLst/>
          </a:prstGeom>
        </p:spPr>
        <p:txBody>
          <a:bodyPr vert="horz" lIns="90151" tIns="45075" rIns="90151" bIns="45075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10151"/>
            <a:ext cx="2943917" cy="495849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017" y="9410151"/>
            <a:ext cx="2943917" cy="495849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r">
              <a:defRPr sz="1200"/>
            </a:lvl1pPr>
          </a:lstStyle>
          <a:p>
            <a:fld id="{E1F7480A-E327-4CFE-8872-D5FCC5212F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712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4552FF-B70A-DBD7-B8EF-A6474BB116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F59F756-7DB6-E7C9-5BAD-34C9EDE3DB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6A3E38E4-A2A8-1809-02CE-83194D9089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125F1EB-4D88-B6FC-6845-A8D177E884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F7480A-E327-4CFE-8872-D5FCC5212FBE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1F25FA-AA8F-07EB-7369-74074105F31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/>
              <a:t>PATROCLE du 13 juin 2023</a:t>
            </a:r>
          </a:p>
        </p:txBody>
      </p:sp>
    </p:spTree>
    <p:extLst>
      <p:ext uri="{BB962C8B-B14F-4D97-AF65-F5344CB8AC3E}">
        <p14:creationId xmlns:p14="http://schemas.microsoft.com/office/powerpoint/2010/main" val="179584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page PROP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F32B-8890-4AA7-88E9-BE113B07D29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d’Administration du 09/04/2019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" y="0"/>
            <a:ext cx="9141914" cy="6858000"/>
          </a:xfrm>
          <a:prstGeom prst="rect">
            <a:avLst/>
          </a:prstGeom>
        </p:spPr>
      </p:pic>
      <p:sp>
        <p:nvSpPr>
          <p:cNvPr id="9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1876095" y="2328041"/>
            <a:ext cx="6888195" cy="1608980"/>
          </a:xfrm>
        </p:spPr>
        <p:txBody>
          <a:bodyPr bIns="32400" anchor="b" anchorCtr="0">
            <a:noAutofit/>
          </a:bodyPr>
          <a:lstStyle>
            <a:lvl1pPr marL="0" indent="0">
              <a:lnSpc>
                <a:spcPct val="90000"/>
              </a:lnSpc>
              <a:buNone/>
              <a:defRPr sz="4000" cap="all" spc="0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lnSpc>
                <a:spcPts val="2400"/>
              </a:lnSpc>
              <a:buFontTx/>
              <a:buNone/>
              <a:defRPr sz="2400" cap="all" spc="-40" baseline="0">
                <a:solidFill>
                  <a:schemeClr val="accent2"/>
                </a:solidFill>
              </a:defRPr>
            </a:lvl2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0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876097" y="3937021"/>
            <a:ext cx="6888195" cy="98182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lang="fr-FR" sz="2400" cap="none" spc="0" baseline="0" dirty="0">
                <a:solidFill>
                  <a:schemeClr val="accent2"/>
                </a:solidFill>
              </a:defRPr>
            </a:lvl1pPr>
          </a:lstStyle>
          <a:p>
            <a:pPr lvl="0">
              <a:lnSpc>
                <a:spcPts val="2400"/>
              </a:lnSpc>
            </a:pPr>
            <a:r>
              <a:rPr lang="fr-FR" dirty="0"/>
              <a:t>Sous-titre de la présentation</a:t>
            </a:r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26" y="550129"/>
            <a:ext cx="3306451" cy="1332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904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" y="0"/>
            <a:ext cx="9141914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583688" y="1968358"/>
            <a:ext cx="7020000" cy="988426"/>
          </a:xfrm>
        </p:spPr>
        <p:txBody>
          <a:bodyPr vert="horz" lIns="91440" tIns="45720" rIns="91440" bIns="32400" rtlCol="0" anchor="ctr" anchorCtr="0">
            <a:noAutofit/>
          </a:bodyPr>
          <a:lstStyle>
            <a:lvl1pPr>
              <a:lnSpc>
                <a:spcPct val="100000"/>
              </a:lnSpc>
              <a:defRPr lang="fr-FR" sz="3600" cap="none" baseline="0" dirty="0">
                <a:solidFill>
                  <a:schemeClr val="accent1"/>
                </a:solidFill>
                <a:ea typeface="+mn-ea"/>
                <a:cs typeface="+mn-cs"/>
              </a:defRPr>
            </a:lvl1pPr>
          </a:lstStyle>
          <a:p>
            <a:pPr marL="0" lvl="0" indent="0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anose="05020102010507070707" pitchFamily="18" charset="2"/>
            </a:pPr>
            <a:r>
              <a:rPr lang="fr-FR" dirty="0"/>
              <a:t>Titre de la section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Conseil d’Administration du 09/04/2019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7AF32B-8890-4AA7-88E9-BE113B07D29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583688" y="3054370"/>
            <a:ext cx="7020000" cy="2110393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fr-FR" sz="1800" cap="none" spc="-40" baseline="0" dirty="0">
                <a:solidFill>
                  <a:schemeClr val="accent2"/>
                </a:solidFill>
              </a:defRPr>
            </a:lvl1pPr>
          </a:lstStyle>
          <a:p>
            <a:pPr lvl="0">
              <a:lnSpc>
                <a:spcPts val="2400"/>
              </a:lnSpc>
            </a:pPr>
            <a:r>
              <a:rPr lang="fr-FR" dirty="0"/>
              <a:t>Sous-titre / contenu de la section</a:t>
            </a: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8127" y="367273"/>
            <a:ext cx="1821674" cy="741116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8144105" y="6395289"/>
            <a:ext cx="374528" cy="365125"/>
          </a:xfrm>
          <a:prstGeom prst="rect">
            <a:avLst/>
          </a:prstGeom>
          <a:noFill/>
        </p:spPr>
        <p:txBody>
          <a:bodyPr wrap="square" lIns="0" rIns="0" rtlCol="0" anchor="ctr" anchorCtr="0">
            <a:noAutofit/>
          </a:bodyPr>
          <a:lstStyle/>
          <a:p>
            <a:pPr algn="r"/>
            <a:r>
              <a:rPr lang="fr-FR" sz="1050" i="1" dirty="0">
                <a:solidFill>
                  <a:schemeClr val="bg1"/>
                </a:solidFill>
                <a:latin typeface="+mn-lt"/>
              </a:rPr>
              <a:t>Page</a:t>
            </a:r>
          </a:p>
        </p:txBody>
      </p:sp>
    </p:spTree>
    <p:extLst>
      <p:ext uri="{BB962C8B-B14F-4D97-AF65-F5344CB8AC3E}">
        <p14:creationId xmlns:p14="http://schemas.microsoft.com/office/powerpoint/2010/main" val="392755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765189"/>
            <a:ext cx="8215652" cy="4277801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marL="536575" indent="-179388">
              <a:lnSpc>
                <a:spcPct val="100000"/>
              </a:lnSpc>
              <a:spcBef>
                <a:spcPts val="0"/>
              </a:spcBef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d’Administration du 09/04/2019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18635" y="6395290"/>
            <a:ext cx="245657" cy="365124"/>
          </a:xfrm>
        </p:spPr>
        <p:txBody>
          <a:bodyPr/>
          <a:lstStyle/>
          <a:p>
            <a:fld id="{B17AF32B-8890-4AA7-88E9-BE113B07D29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76261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1825625"/>
            <a:ext cx="4023360" cy="3908748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/>
            </a:lvl1pPr>
            <a:lvl2pPr marL="271463" indent="-271463">
              <a:defRPr/>
            </a:lvl2pPr>
            <a:lvl3pPr marL="534988" indent="-263525">
              <a:defRPr/>
            </a:lvl3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d’Administration du 09/04/2019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F32B-8890-4AA7-88E9-BE113B07D296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715122" y="1825625"/>
            <a:ext cx="4049170" cy="3908748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/>
            </a:lvl1pPr>
            <a:lvl2pPr marL="271463" indent="-271463">
              <a:defRPr/>
            </a:lvl2pPr>
            <a:lvl3pPr marL="534988" indent="-263525">
              <a:defRPr/>
            </a:lvl3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2617611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005987" y="6395289"/>
            <a:ext cx="5132026" cy="365125"/>
          </a:xfrm>
        </p:spPr>
        <p:txBody>
          <a:bodyPr/>
          <a:lstStyle/>
          <a:p>
            <a:r>
              <a:rPr lang="fr-FR"/>
              <a:t>Conseil d’Administration du 09/04/2019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F32B-8890-4AA7-88E9-BE113B07D29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86920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 habi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F32B-8890-4AA7-88E9-BE113B07D296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005987" y="6395289"/>
            <a:ext cx="5132026" cy="365125"/>
          </a:xfrm>
        </p:spPr>
        <p:txBody>
          <a:bodyPr/>
          <a:lstStyle/>
          <a:p>
            <a:r>
              <a:rPr lang="fr-FR"/>
              <a:t>Conseil d’Administration du 09/04/2019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3926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-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d’Administration du 09/04/2019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F32B-8890-4AA7-88E9-BE113B07D2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078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" y="0"/>
            <a:ext cx="9141914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38" y="529244"/>
            <a:ext cx="8215654" cy="6768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546594"/>
            <a:ext cx="8215652" cy="4414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05987" y="6395289"/>
            <a:ext cx="51320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none" baseline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fr-FR"/>
              <a:t>Conseil d’Administration du 09/04/2019</a:t>
            </a:r>
            <a:endParaRPr lang="fr-FR" dirty="0"/>
          </a:p>
        </p:txBody>
      </p:sp>
      <p:cxnSp>
        <p:nvCxnSpPr>
          <p:cNvPr id="13" name="Connecteur droit 12"/>
          <p:cNvCxnSpPr/>
          <p:nvPr userDrawn="1"/>
        </p:nvCxnSpPr>
        <p:spPr>
          <a:xfrm>
            <a:off x="652006" y="1311961"/>
            <a:ext cx="1105231" cy="0"/>
          </a:xfrm>
          <a:prstGeom prst="line">
            <a:avLst/>
          </a:prstGeom>
          <a:ln w="9525">
            <a:solidFill>
              <a:srgbClr val="8F21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5633" y="6214286"/>
            <a:ext cx="1301604" cy="529535"/>
          </a:xfrm>
          <a:prstGeom prst="rect">
            <a:avLst/>
          </a:prstGeom>
        </p:spPr>
      </p:pic>
      <p:cxnSp>
        <p:nvCxnSpPr>
          <p:cNvPr id="14" name="Connecteur droit 13"/>
          <p:cNvCxnSpPr/>
          <p:nvPr userDrawn="1"/>
        </p:nvCxnSpPr>
        <p:spPr>
          <a:xfrm>
            <a:off x="1158194" y="6371013"/>
            <a:ext cx="763200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8633" y="6395290"/>
            <a:ext cx="245657" cy="365124"/>
          </a:xfrm>
          <a:prstGeom prst="rect">
            <a:avLst/>
          </a:prstGeom>
        </p:spPr>
        <p:txBody>
          <a:bodyPr vert="horz" wrap="none" lIns="0" tIns="45720" rIns="0" bIns="45720" rtlCol="0" anchor="ctr"/>
          <a:lstStyle>
            <a:lvl1pPr algn="r">
              <a:defRPr sz="1050" i="1">
                <a:solidFill>
                  <a:schemeClr val="accent2"/>
                </a:solidFill>
                <a:latin typeface="+mn-lt"/>
              </a:defRPr>
            </a:lvl1pPr>
          </a:lstStyle>
          <a:p>
            <a:fld id="{B17AF32B-8890-4AA7-88E9-BE113B07D296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0" name="ZoneTexte 19"/>
          <p:cNvSpPr txBox="1"/>
          <p:nvPr userDrawn="1"/>
        </p:nvSpPr>
        <p:spPr>
          <a:xfrm>
            <a:off x="8144105" y="6395289"/>
            <a:ext cx="374528" cy="365125"/>
          </a:xfrm>
          <a:prstGeom prst="rect">
            <a:avLst/>
          </a:prstGeom>
          <a:noFill/>
        </p:spPr>
        <p:txBody>
          <a:bodyPr wrap="square" lIns="0" rIns="0" rtlCol="0" anchor="ctr" anchorCtr="0">
            <a:noAutofit/>
          </a:bodyPr>
          <a:lstStyle/>
          <a:p>
            <a:pPr algn="r"/>
            <a:r>
              <a:rPr lang="fr-FR" sz="1050" i="1" dirty="0">
                <a:solidFill>
                  <a:schemeClr val="accent2"/>
                </a:solidFill>
                <a:latin typeface="+mn-lt"/>
              </a:rPr>
              <a:t>Page</a:t>
            </a:r>
          </a:p>
        </p:txBody>
      </p:sp>
    </p:spTree>
    <p:extLst>
      <p:ext uri="{BB962C8B-B14F-4D97-AF65-F5344CB8AC3E}">
        <p14:creationId xmlns:p14="http://schemas.microsoft.com/office/powerpoint/2010/main" val="2002819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62" r:id="rId3"/>
    <p:sldLayoutId id="2147483664" r:id="rId4"/>
    <p:sldLayoutId id="2147483666" r:id="rId5"/>
    <p:sldLayoutId id="2147483667" r:id="rId6"/>
    <p:sldLayoutId id="2147483671" r:id="rId7"/>
  </p:sldLayoutIdLst>
  <p:hf hdr="0" dt="0"/>
  <p:txStyles>
    <p:titleStyle>
      <a:lvl1pPr algn="l" defTabSz="914400" rtl="0" eaLnBrk="1" latinLnBrk="0" hangingPunct="1">
        <a:lnSpc>
          <a:spcPts val="2880"/>
        </a:lnSpc>
        <a:spcBef>
          <a:spcPct val="0"/>
        </a:spcBef>
        <a:buNone/>
        <a:defRPr sz="2800" kern="1200" cap="all" spc="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Wingdings 2" panose="05020102010507070707" pitchFamily="18" charset="2"/>
        <a:buChar char="¾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SzPct val="100000"/>
        <a:buFont typeface="Wingdings 2" panose="05020102010507070707" pitchFamily="18" charset="2"/>
        <a:buChar char="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C2FB3234-767E-864D-B571-9AEC78A99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F32B-8890-4AA7-88E9-BE113B07D296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58CBDF9-C732-D44F-84DF-3DBB668C1BB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36915" y="2328041"/>
            <a:ext cx="7327376" cy="1608980"/>
          </a:xfrm>
        </p:spPr>
        <p:txBody>
          <a:bodyPr/>
          <a:lstStyle/>
          <a:p>
            <a:r>
              <a:rPr lang="fr-FR" sz="3200" dirty="0"/>
              <a:t>Keynote</a:t>
            </a:r>
          </a:p>
          <a:p>
            <a:r>
              <a:rPr lang="fr-FR" sz="3200" dirty="0"/>
              <a:t>DIAMOND V2 : La réponse européenne à </a:t>
            </a:r>
            <a:r>
              <a:rPr lang="fr-FR" sz="3200" dirty="0" err="1"/>
              <a:t>l’iban</a:t>
            </a:r>
            <a:r>
              <a:rPr lang="fr-FR" sz="3200" dirty="0"/>
              <a:t> </a:t>
            </a:r>
            <a:r>
              <a:rPr lang="fr-FR" sz="3200" dirty="0" err="1"/>
              <a:t>name</a:t>
            </a:r>
            <a:r>
              <a:rPr lang="fr-FR" sz="3200" dirty="0"/>
              <a:t> check de l’IPR</a:t>
            </a:r>
            <a:r>
              <a:rPr lang="fr-FR" sz="900" b="0" i="0" u="none" strike="noStrike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</a:t>
            </a:r>
            <a:endParaRPr lang="fr-FR" sz="1600" dirty="0"/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C165672F-F0DB-D849-A78A-C43866BF6D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Jacques </a:t>
            </a:r>
            <a:r>
              <a:rPr lang="fr-FR" dirty="0" err="1"/>
              <a:t>Vanhautère</a:t>
            </a:r>
            <a:endParaRPr lang="fr-FR" dirty="0"/>
          </a:p>
          <a:p>
            <a:r>
              <a:rPr lang="fr-FR" dirty="0"/>
              <a:t>Directeur Général de </a:t>
            </a:r>
            <a:r>
              <a:rPr lang="fr-FR" dirty="0" err="1"/>
              <a:t>SEPAmail.eu</a:t>
            </a:r>
            <a:endParaRPr lang="fr-FR" dirty="0"/>
          </a:p>
        </p:txBody>
      </p:sp>
      <p:sp>
        <p:nvSpPr>
          <p:cNvPr id="6" name="Espace réservé du pied de page 2">
            <a:extLst>
              <a:ext uri="{FF2B5EF4-FFF2-40B4-BE49-F238E27FC236}">
                <a16:creationId xmlns:a16="http://schemas.microsoft.com/office/drawing/2014/main" id="{08F17035-943B-F140-B16E-2F6D05DF6D3F}"/>
              </a:ext>
            </a:extLst>
          </p:cNvPr>
          <p:cNvSpPr txBox="1">
            <a:spLocks/>
          </p:cNvSpPr>
          <p:nvPr/>
        </p:nvSpPr>
        <p:spPr>
          <a:xfrm>
            <a:off x="2669937" y="6444209"/>
            <a:ext cx="42746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bg1"/>
                </a:solidFill>
              </a:rPr>
              <a:t>France </a:t>
            </a:r>
            <a:r>
              <a:rPr lang="fr-FR" dirty="0" err="1">
                <a:solidFill>
                  <a:schemeClr val="bg1"/>
                </a:solidFill>
              </a:rPr>
              <a:t>Payments</a:t>
            </a:r>
            <a:r>
              <a:rPr lang="fr-FR" dirty="0">
                <a:solidFill>
                  <a:schemeClr val="bg1"/>
                </a:solidFill>
              </a:rPr>
              <a:t> Forum, </a:t>
            </a:r>
            <a:r>
              <a:rPr lang="fr-FR" dirty="0" err="1">
                <a:solidFill>
                  <a:schemeClr val="bg1"/>
                </a:solidFill>
              </a:rPr>
              <a:t>Pay</a:t>
            </a:r>
            <a:r>
              <a:rPr lang="fr-FR" dirty="0">
                <a:solidFill>
                  <a:schemeClr val="bg1"/>
                </a:solidFill>
              </a:rPr>
              <a:t> Tech Day, 25 avril 2024</a:t>
            </a:r>
          </a:p>
        </p:txBody>
      </p:sp>
    </p:spTree>
    <p:extLst>
      <p:ext uri="{BB962C8B-B14F-4D97-AF65-F5344CB8AC3E}">
        <p14:creationId xmlns:p14="http://schemas.microsoft.com/office/powerpoint/2010/main" val="1438225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0EC40762-4481-1148-A893-221E6F835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Verification</a:t>
            </a:r>
            <a:r>
              <a:rPr lang="fr-FR" dirty="0"/>
              <a:t> of </a:t>
            </a:r>
            <a:r>
              <a:rPr lang="fr-FR" dirty="0" err="1"/>
              <a:t>Payee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5001907-695A-1643-9CFD-7807E0009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F32B-8890-4AA7-88E9-BE113B07D296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10" name="Espace réservé du pied de page 3">
            <a:extLst>
              <a:ext uri="{FF2B5EF4-FFF2-40B4-BE49-F238E27FC236}">
                <a16:creationId xmlns:a16="http://schemas.microsoft.com/office/drawing/2014/main" id="{5D407B86-1446-B842-B5C3-70855461F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05987" y="6395289"/>
            <a:ext cx="5132026" cy="365125"/>
          </a:xfrm>
        </p:spPr>
        <p:txBody>
          <a:bodyPr/>
          <a:lstStyle/>
          <a:p>
            <a:r>
              <a:rPr lang="fr-FR" dirty="0"/>
              <a:t>France </a:t>
            </a:r>
            <a:r>
              <a:rPr lang="fr-FR" dirty="0" err="1"/>
              <a:t>Payments</a:t>
            </a:r>
            <a:r>
              <a:rPr lang="fr-FR" dirty="0"/>
              <a:t> Forum, </a:t>
            </a:r>
            <a:r>
              <a:rPr lang="fr-FR" dirty="0" err="1"/>
              <a:t>Pay</a:t>
            </a:r>
            <a:r>
              <a:rPr lang="fr-FR" dirty="0"/>
              <a:t> Tech Day, 25 avril 2024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1D686DE4-B113-FC46-B030-AD41EBE2CF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5676"/>
            <a:ext cx="8966200" cy="519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1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0EC40762-4481-1148-A893-221E6F835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SEPamail</a:t>
            </a:r>
            <a:r>
              <a:rPr lang="fr-FR" dirty="0"/>
              <a:t> DIAMOND</a:t>
            </a:r>
          </a:p>
        </p:txBody>
      </p:sp>
      <p:sp>
        <p:nvSpPr>
          <p:cNvPr id="10" name="Espace réservé du pied de page 3">
            <a:extLst>
              <a:ext uri="{FF2B5EF4-FFF2-40B4-BE49-F238E27FC236}">
                <a16:creationId xmlns:a16="http://schemas.microsoft.com/office/drawing/2014/main" id="{5D407B86-1446-B842-B5C3-70855461F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France </a:t>
            </a:r>
            <a:r>
              <a:rPr lang="fr-FR" dirty="0" err="1"/>
              <a:t>Payments</a:t>
            </a:r>
            <a:r>
              <a:rPr lang="fr-FR" dirty="0"/>
              <a:t> Forum, </a:t>
            </a:r>
            <a:r>
              <a:rPr lang="fr-FR" dirty="0" err="1"/>
              <a:t>Pay</a:t>
            </a:r>
            <a:r>
              <a:rPr lang="fr-FR" dirty="0"/>
              <a:t> Tech Day, 25 avril 2024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5001907-695A-1643-9CFD-7807E0009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F32B-8890-4AA7-88E9-BE113B07D296}" type="slidenum">
              <a:rPr lang="fr-FR" smtClean="0"/>
              <a:pPr/>
              <a:t>3</a:t>
            </a:fld>
            <a:endParaRPr lang="fr-FR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71E7B4B1-266F-D144-9277-973756FC12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415" y="1622616"/>
            <a:ext cx="8420100" cy="435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334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6C0FA9-FA0E-5643-AFAC-5F4677C79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P</a:t>
            </a:r>
            <a:r>
              <a:rPr lang="fr-FR" sz="2000" dirty="0"/>
              <a:t>ilotage</a:t>
            </a:r>
            <a:r>
              <a:rPr lang="fr-FR" dirty="0"/>
              <a:t> </a:t>
            </a:r>
            <a:r>
              <a:rPr lang="fr-FR" b="1" dirty="0"/>
              <a:t>a</a:t>
            </a:r>
            <a:r>
              <a:rPr lang="fr-FR" sz="2000" dirty="0"/>
              <a:t>rchitecture</a:t>
            </a:r>
            <a:r>
              <a:rPr lang="fr-FR" dirty="0"/>
              <a:t> </a:t>
            </a:r>
            <a:r>
              <a:rPr lang="fr-FR" b="1" dirty="0"/>
              <a:t>T</a:t>
            </a:r>
            <a:r>
              <a:rPr lang="fr-FR" sz="2000" dirty="0"/>
              <a:t>emps-</a:t>
            </a:r>
            <a:r>
              <a:rPr lang="fr-FR" b="1" dirty="0" err="1"/>
              <a:t>R</a:t>
            </a:r>
            <a:r>
              <a:rPr lang="fr-FR" sz="2000" dirty="0" err="1"/>
              <a:t>eel</a:t>
            </a:r>
            <a:r>
              <a:rPr lang="fr-FR" dirty="0"/>
              <a:t> </a:t>
            </a:r>
            <a:r>
              <a:rPr lang="fr-FR" b="1" dirty="0"/>
              <a:t>O</a:t>
            </a:r>
            <a:r>
              <a:rPr lang="fr-FR" sz="2000" dirty="0"/>
              <a:t>ptimisée</a:t>
            </a:r>
            <a:r>
              <a:rPr lang="fr-FR" dirty="0"/>
              <a:t> </a:t>
            </a:r>
            <a:r>
              <a:rPr lang="fr-FR" b="1" dirty="0"/>
              <a:t>C</a:t>
            </a:r>
            <a:r>
              <a:rPr lang="fr-FR" sz="2000" dirty="0"/>
              <a:t>onforme à la </a:t>
            </a:r>
            <a:r>
              <a:rPr lang="fr-FR" b="1" dirty="0" err="1"/>
              <a:t>L</a:t>
            </a:r>
            <a:r>
              <a:rPr lang="fr-FR" sz="2000" dirty="0" err="1"/>
              <a:t>egislation</a:t>
            </a:r>
            <a:r>
              <a:rPr lang="fr-FR" dirty="0"/>
              <a:t> </a:t>
            </a:r>
            <a:r>
              <a:rPr lang="fr-FR" b="1" dirty="0"/>
              <a:t>E</a:t>
            </a:r>
            <a:r>
              <a:rPr lang="fr-FR" sz="2000" dirty="0"/>
              <a:t>uropéenne</a:t>
            </a:r>
            <a:endParaRPr lang="fr-FR" sz="3600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CFE804D-06A5-3D4F-B7E2-F82B283C1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F32B-8890-4AA7-88E9-BE113B07D296}" type="slidenum">
              <a:rPr lang="fr-FR" smtClean="0"/>
              <a:t>4</a:t>
            </a:fld>
            <a:endParaRPr lang="fr-FR" dirty="0"/>
          </a:p>
        </p:txBody>
      </p:sp>
      <p:sp>
        <p:nvSpPr>
          <p:cNvPr id="11" name="Espace réservé du pied de page 3">
            <a:extLst>
              <a:ext uri="{FF2B5EF4-FFF2-40B4-BE49-F238E27FC236}">
                <a16:creationId xmlns:a16="http://schemas.microsoft.com/office/drawing/2014/main" id="{7558552B-8610-7D44-ADE7-1C0870433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05987" y="6395289"/>
            <a:ext cx="5132026" cy="365125"/>
          </a:xfrm>
        </p:spPr>
        <p:txBody>
          <a:bodyPr/>
          <a:lstStyle/>
          <a:p>
            <a:r>
              <a:rPr lang="fr-FR" dirty="0"/>
              <a:t>France </a:t>
            </a:r>
            <a:r>
              <a:rPr lang="fr-FR" dirty="0" err="1"/>
              <a:t>Payments</a:t>
            </a:r>
            <a:r>
              <a:rPr lang="fr-FR" dirty="0"/>
              <a:t> Forum, </a:t>
            </a:r>
            <a:r>
              <a:rPr lang="fr-FR" dirty="0" err="1"/>
              <a:t>Pay</a:t>
            </a:r>
            <a:r>
              <a:rPr lang="fr-FR" dirty="0"/>
              <a:t> Tech Day, 25 avril 2024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269EBCD-252E-944D-86BF-4B6DD714A2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38" y="1381316"/>
            <a:ext cx="8445500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433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F8991E-024F-9271-29B4-88634C1BFA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E3B4BA-A228-4B6F-EECE-0CA5E1B22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/>
              <a:t>Architecture PATROCLE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5062E28-F314-5957-98D8-B1152CFA2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7AF32B-8890-4AA7-88E9-BE113B07D296}" type="slidenum">
              <a:rPr kumimoji="0" lang="fr-FR" sz="1050" b="0" i="1" u="none" strike="noStrike" kern="1200" cap="none" spc="0" normalizeH="0" baseline="0" noProof="0" smtClean="0">
                <a:ln>
                  <a:noFill/>
                </a:ln>
                <a:solidFill>
                  <a:srgbClr val="9BA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050" b="0" i="1" u="none" strike="noStrike" kern="1200" cap="none" spc="0" normalizeH="0" baseline="0" noProof="0">
              <a:ln>
                <a:noFill/>
              </a:ln>
              <a:solidFill>
                <a:srgbClr val="9BA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65CF9CE-D2E3-9F48-9BF3-CAEA70D17B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470" y="1337992"/>
            <a:ext cx="9004300" cy="490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208376"/>
      </p:ext>
    </p:extLst>
  </p:cSld>
  <p:clrMapOvr>
    <a:masterClrMapping/>
  </p:clrMapOvr>
</p:sld>
</file>

<file path=ppt/theme/theme1.xml><?xml version="1.0" encoding="utf-8"?>
<a:theme xmlns:a="http://schemas.openxmlformats.org/drawingml/2006/main" name="Theme SEPAmail">
  <a:themeElements>
    <a:clrScheme name="SEPAmail theme">
      <a:dk1>
        <a:sysClr val="windowText" lastClr="000000"/>
      </a:dk1>
      <a:lt1>
        <a:sysClr val="window" lastClr="FFFFFF"/>
      </a:lt1>
      <a:dk2>
        <a:srgbClr val="3F3F3F"/>
      </a:dk2>
      <a:lt2>
        <a:srgbClr val="E7E6E6"/>
      </a:lt2>
      <a:accent1>
        <a:srgbClr val="8F2072"/>
      </a:accent1>
      <a:accent2>
        <a:srgbClr val="9BA0A0"/>
      </a:accent2>
      <a:accent3>
        <a:srgbClr val="F6E400"/>
      </a:accent3>
      <a:accent4>
        <a:srgbClr val="6CABBC"/>
      </a:accent4>
      <a:accent5>
        <a:srgbClr val="B3C4C0"/>
      </a:accent5>
      <a:accent6>
        <a:srgbClr val="C45077"/>
      </a:accent6>
      <a:hlink>
        <a:srgbClr val="8F2072"/>
      </a:hlink>
      <a:folHlink>
        <a:srgbClr val="A5A5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20060</TotalTime>
  <Words>93</Words>
  <Application>Microsoft Macintosh PowerPoint</Application>
  <PresentationFormat>Affichage à l'écran (4:3)</PresentationFormat>
  <Paragraphs>19</Paragraphs>
  <Slides>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Wingdings 2</vt:lpstr>
      <vt:lpstr>Theme SEPAmail</vt:lpstr>
      <vt:lpstr>Présentation PowerPoint</vt:lpstr>
      <vt:lpstr>Verification of Payee</vt:lpstr>
      <vt:lpstr>SEPamail DIAMOND</vt:lpstr>
      <vt:lpstr>Pilotage architecture Temps-Reel Optimisée Conforme à la Legislation Européenne</vt:lpstr>
      <vt:lpstr>Architecture PATROCLE</vt:lpstr>
    </vt:vector>
  </TitlesOfParts>
  <Manager/>
  <Company>SEPAmail.eu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Conseil d'Administration</dc:title>
  <dc:subject/>
  <dc:creator>JVH</dc:creator>
  <cp:keywords/>
  <dc:description/>
  <cp:lastModifiedBy>Matthieu Dambrin</cp:lastModifiedBy>
  <cp:revision>658</cp:revision>
  <cp:lastPrinted>2024-04-23T13:03:03Z</cp:lastPrinted>
  <dcterms:created xsi:type="dcterms:W3CDTF">2016-03-31T16:48:29Z</dcterms:created>
  <dcterms:modified xsi:type="dcterms:W3CDTF">2024-04-24T15:07:54Z</dcterms:modified>
  <cp:category/>
</cp:coreProperties>
</file>